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56" r:id="rId5"/>
    <p:sldId id="257" r:id="rId6"/>
    <p:sldId id="258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497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GIF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unoob.com/data-structures/data-structures-tutorial.html" TargetMode="External"/><Relationship Id="rId2" Type="http://schemas.openxmlformats.org/officeDocument/2006/relationships/hyperlink" Target="https://www.cnblogs.com/Duane/p/6776302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zhuanlan.zhihu.com/p/22266788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vq4y1Z7C2?p=68" TargetMode="External"/><Relationship Id="rId2" Type="http://schemas.openxmlformats.org/officeDocument/2006/relationships/hyperlink" Target="https://www.bilibili.com/video/BV1yh411h7tR?from=search&amp;seid=875405797330983612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1A76F4F-755A-4E7C-891A-6D0699439FA6}"/>
              </a:ext>
            </a:extLst>
          </p:cNvPr>
          <p:cNvSpPr/>
          <p:nvPr/>
        </p:nvSpPr>
        <p:spPr>
          <a:xfrm>
            <a:off x="1225041" y="2049728"/>
            <a:ext cx="2172467" cy="66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FB15C6-FFC7-4FF6-8EAF-3FB17015AEDE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A77D7A2-CBE3-4442-9866-600FE97CC346}"/>
              </a:ext>
            </a:extLst>
          </p:cNvPr>
          <p:cNvSpPr txBox="1"/>
          <p:nvPr/>
        </p:nvSpPr>
        <p:spPr>
          <a:xfrm>
            <a:off x="1182083" y="1968913"/>
            <a:ext cx="7219435" cy="443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18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19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雷达站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哨兵反导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辅助瞄准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自动步兵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3E61FC-4E19-46A2-90C8-F3D70FBB23B8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算法组主要任务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8BFA951-EE67-4DDC-B47C-52DD5B9B2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3413" y="2158543"/>
            <a:ext cx="6088946" cy="405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94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1A76F4F-755A-4E7C-891A-6D0699439FA6}"/>
              </a:ext>
            </a:extLst>
          </p:cNvPr>
          <p:cNvSpPr/>
          <p:nvPr/>
        </p:nvSpPr>
        <p:spPr>
          <a:xfrm>
            <a:off x="1108439" y="2841390"/>
            <a:ext cx="2172467" cy="66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FB15C6-FFC7-4FF6-8EAF-3FB17015AEDE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A77D7A2-CBE3-4442-9866-600FE97CC346}"/>
              </a:ext>
            </a:extLst>
          </p:cNvPr>
          <p:cNvSpPr txBox="1"/>
          <p:nvPr/>
        </p:nvSpPr>
        <p:spPr>
          <a:xfrm>
            <a:off x="1182083" y="1968913"/>
            <a:ext cx="4457740" cy="443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18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19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雷达站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哨兵反导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辅助瞄准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自动步兵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3E61FC-4E19-46A2-90C8-F3D70FBB23B8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算法组主要任务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8AE0144-4936-4F37-872B-FFF3F2E82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013" y="2187989"/>
            <a:ext cx="6114642" cy="407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559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1A76F4F-755A-4E7C-891A-6D0699439FA6}"/>
              </a:ext>
            </a:extLst>
          </p:cNvPr>
          <p:cNvSpPr/>
          <p:nvPr/>
        </p:nvSpPr>
        <p:spPr>
          <a:xfrm>
            <a:off x="1182083" y="3524778"/>
            <a:ext cx="2172467" cy="66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FB15C6-FFC7-4FF6-8EAF-3FB17015AEDE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A77D7A2-CBE3-4442-9866-600FE97CC346}"/>
              </a:ext>
            </a:extLst>
          </p:cNvPr>
          <p:cNvSpPr txBox="1"/>
          <p:nvPr/>
        </p:nvSpPr>
        <p:spPr>
          <a:xfrm>
            <a:off x="1182083" y="1968913"/>
            <a:ext cx="4052704" cy="443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18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19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雷达站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哨兵反导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辅助瞄准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自动步兵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3E61FC-4E19-46A2-90C8-F3D70FBB23B8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算法组主要任务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649E18-D129-426A-A15A-B0F3C2B497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01" y="2381122"/>
            <a:ext cx="7554243" cy="374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680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B44ABCBF-5785-4602-8802-7BF510B74A84}"/>
              </a:ext>
            </a:extLst>
          </p:cNvPr>
          <p:cNvSpPr/>
          <p:nvPr/>
        </p:nvSpPr>
        <p:spPr>
          <a:xfrm>
            <a:off x="1182083" y="4995446"/>
            <a:ext cx="2172467" cy="6627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FB15C6-FFC7-4FF6-8EAF-3FB17015AEDE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A77D7A2-CBE3-4442-9866-600FE97CC346}"/>
              </a:ext>
            </a:extLst>
          </p:cNvPr>
          <p:cNvSpPr txBox="1"/>
          <p:nvPr/>
        </p:nvSpPr>
        <p:spPr>
          <a:xfrm>
            <a:off x="1182083" y="1968913"/>
            <a:ext cx="2101165" cy="443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18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+mn-ea"/>
              </a:rPr>
              <a:t>19</a:t>
            </a:r>
            <a:r>
              <a:rPr lang="zh-CN" altLang="en-US" sz="3200" dirty="0">
                <a:latin typeface="+mn-ea"/>
              </a:rPr>
              <a:t>年大符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雷达站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哨兵反导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辅助瞄准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+mn-ea"/>
              </a:rPr>
              <a:t>自动步兵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3E61FC-4E19-46A2-90C8-F3D70FBB23B8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算法组主要任务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AF7CACD-72D4-44DC-8D79-56BBCC7820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2" b="17324"/>
          <a:stretch>
            <a:fillRect/>
          </a:stretch>
        </p:blipFill>
        <p:spPr>
          <a:xfrm>
            <a:off x="4732135" y="2026920"/>
            <a:ext cx="6145089" cy="33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95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0FB15C6-FFC7-4FF6-8EAF-3FB17015AEDE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3E61FC-4E19-46A2-90C8-F3D70FBB23B8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算法组培训内容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2F3F5D7-EEBA-4B16-A2C7-BBD31D6F545B}"/>
              </a:ext>
            </a:extLst>
          </p:cNvPr>
          <p:cNvSpPr txBox="1"/>
          <p:nvPr/>
        </p:nvSpPr>
        <p:spPr>
          <a:xfrm>
            <a:off x="581294" y="1844961"/>
            <a:ext cx="5565156" cy="5013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硬件：相机、陀螺仪，要求有较深入的理解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+mn-ea"/>
              </a:rPr>
              <a:t>c++</a:t>
            </a:r>
            <a:r>
              <a:rPr lang="zh-CN" altLang="en-US" sz="2400" dirty="0">
                <a:latin typeface="+mn-ea"/>
              </a:rPr>
              <a:t>基础、数据结构基础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图像处理：有基本能力即可，掌握常用的图像处理基础，能够理解并调用</a:t>
            </a:r>
            <a:r>
              <a:rPr lang="en-US" altLang="zh-CN" sz="2400" dirty="0" err="1">
                <a:latin typeface="+mn-ea"/>
              </a:rPr>
              <a:t>opencv</a:t>
            </a:r>
            <a:r>
              <a:rPr lang="zh-CN" altLang="en-US" sz="2400" dirty="0">
                <a:latin typeface="+mn-ea"/>
              </a:rPr>
              <a:t>库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计算机视觉：单目、双目相机模型，单应、本质矩阵，</a:t>
            </a:r>
            <a:r>
              <a:rPr lang="en-US" altLang="zh-CN" sz="2400" dirty="0" err="1">
                <a:latin typeface="+mn-ea"/>
              </a:rPr>
              <a:t>pnp</a:t>
            </a:r>
            <a:r>
              <a:rPr lang="zh-CN" altLang="en-US" sz="2400" dirty="0">
                <a:latin typeface="+mn-ea"/>
              </a:rPr>
              <a:t>、</a:t>
            </a:r>
            <a:r>
              <a:rPr lang="en-US" altLang="zh-CN" sz="2400" dirty="0" err="1">
                <a:latin typeface="+mn-ea"/>
              </a:rPr>
              <a:t>icp</a:t>
            </a:r>
            <a:r>
              <a:rPr lang="zh-CN" altLang="en-US" sz="2400" dirty="0">
                <a:latin typeface="+mn-ea"/>
              </a:rPr>
              <a:t>求解、</a:t>
            </a:r>
            <a:r>
              <a:rPr lang="en-US" altLang="zh-CN" sz="2400" dirty="0">
                <a:latin typeface="+mn-ea"/>
              </a:rPr>
              <a:t>RANSAC</a:t>
            </a:r>
            <a:r>
              <a:rPr lang="zh-CN" altLang="en-US" sz="2400" dirty="0">
                <a:latin typeface="+mn-ea"/>
              </a:rPr>
              <a:t>算法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FBF0778-6971-4F9A-B30C-331063F1814B}"/>
              </a:ext>
            </a:extLst>
          </p:cNvPr>
          <p:cNvSpPr txBox="1"/>
          <p:nvPr/>
        </p:nvSpPr>
        <p:spPr>
          <a:xfrm>
            <a:off x="6626844" y="1844961"/>
            <a:ext cx="5565156" cy="4459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+mn-ea"/>
              </a:rPr>
              <a:t>CPU</a:t>
            </a:r>
            <a:r>
              <a:rPr lang="zh-CN" altLang="en-US" sz="2400" dirty="0">
                <a:latin typeface="+mn-ea"/>
              </a:rPr>
              <a:t>、</a:t>
            </a:r>
            <a:r>
              <a:rPr lang="en-US" altLang="zh-CN" sz="2400" dirty="0">
                <a:latin typeface="+mn-ea"/>
              </a:rPr>
              <a:t>GPU</a:t>
            </a:r>
            <a:r>
              <a:rPr lang="zh-CN" altLang="en-US" sz="2400" dirty="0">
                <a:latin typeface="+mn-ea"/>
              </a:rPr>
              <a:t>加速指令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数值优化方法、卡尔曼滤波器（状态估计部分内容）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旋转矩阵、四元数等旋转表达（仅涉及运动学部分）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定位与导航基础（</a:t>
            </a:r>
            <a:r>
              <a:rPr lang="en-US" altLang="zh-CN" sz="2400" dirty="0">
                <a:latin typeface="+mn-ea"/>
              </a:rPr>
              <a:t>SLAM+</a:t>
            </a:r>
            <a:r>
              <a:rPr lang="zh-CN" altLang="en-US" sz="2400" dirty="0">
                <a:latin typeface="+mn-ea"/>
              </a:rPr>
              <a:t>路径规划）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+mn-ea"/>
              </a:rPr>
              <a:t>ROS</a:t>
            </a:r>
            <a:r>
              <a:rPr lang="zh-CN" altLang="en-US" sz="2400" dirty="0">
                <a:latin typeface="+mn-ea"/>
              </a:rPr>
              <a:t>基础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+mn-ea"/>
              </a:rPr>
              <a:t>深度学习基础</a:t>
            </a:r>
          </a:p>
        </p:txBody>
      </p:sp>
    </p:spTree>
    <p:extLst>
      <p:ext uri="{BB962C8B-B14F-4D97-AF65-F5344CB8AC3E}">
        <p14:creationId xmlns:p14="http://schemas.microsoft.com/office/powerpoint/2010/main" val="170595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5BCD140-666E-4D28-AD5D-AABFA16259D9}"/>
              </a:ext>
            </a:extLst>
          </p:cNvPr>
          <p:cNvSpPr txBox="1"/>
          <p:nvPr/>
        </p:nvSpPr>
        <p:spPr>
          <a:xfrm>
            <a:off x="562025" y="1878353"/>
            <a:ext cx="6094948" cy="443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1</a:t>
            </a:r>
            <a:r>
              <a:rPr lang="zh-CN" altLang="en-US" sz="3200" dirty="0">
                <a:latin typeface="+mn-ea"/>
              </a:rPr>
              <a:t>、</a:t>
            </a:r>
            <a:r>
              <a:rPr lang="zh-CN" altLang="en-US" sz="3200" dirty="0">
                <a:latin typeface="+mn-ea"/>
                <a:hlinkClick r:id="rId2"/>
              </a:rPr>
              <a:t>装机</a:t>
            </a:r>
            <a:r>
              <a:rPr lang="en-US" altLang="zh-CN" sz="3200" dirty="0">
                <a:latin typeface="+mn-ea"/>
                <a:hlinkClick r:id="rId2"/>
              </a:rPr>
              <a:t>Ubuntu 18</a:t>
            </a:r>
            <a:endParaRPr lang="en-US" altLang="zh-CN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2</a:t>
            </a:r>
            <a:r>
              <a:rPr lang="zh-CN" altLang="en-US" sz="3200" dirty="0">
                <a:latin typeface="+mn-ea"/>
              </a:rPr>
              <a:t>、</a:t>
            </a:r>
            <a:r>
              <a:rPr lang="en-US" altLang="zh-CN" sz="3200" dirty="0">
                <a:latin typeface="+mn-ea"/>
              </a:rPr>
              <a:t>C++ </a:t>
            </a:r>
            <a:r>
              <a:rPr lang="zh-CN" altLang="en-US" sz="3200" dirty="0">
                <a:latin typeface="+mn-ea"/>
              </a:rPr>
              <a:t>基础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3</a:t>
            </a:r>
            <a:r>
              <a:rPr lang="zh-CN" altLang="en-US" sz="3200" dirty="0">
                <a:latin typeface="+mn-ea"/>
              </a:rPr>
              <a:t>、</a:t>
            </a:r>
            <a:r>
              <a:rPr lang="zh-CN" altLang="en-US" sz="3200" dirty="0">
                <a:latin typeface="+mn-ea"/>
                <a:hlinkClick r:id="rId3"/>
              </a:rPr>
              <a:t>数据结构基础</a:t>
            </a:r>
            <a:endParaRPr lang="zh-CN" altLang="en-US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4</a:t>
            </a:r>
            <a:r>
              <a:rPr lang="zh-CN" altLang="en-US" sz="3200" dirty="0">
                <a:latin typeface="+mn-ea"/>
              </a:rPr>
              <a:t>、</a:t>
            </a:r>
            <a:r>
              <a:rPr lang="en-US" altLang="zh-CN" sz="3200" dirty="0" err="1">
                <a:latin typeface="+mn-ea"/>
              </a:rPr>
              <a:t>CMake</a:t>
            </a:r>
            <a:r>
              <a:rPr lang="zh-CN" altLang="en-US" sz="3200" dirty="0">
                <a:latin typeface="+mn-ea"/>
              </a:rPr>
              <a:t>基础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5</a:t>
            </a:r>
            <a:r>
              <a:rPr lang="zh-CN" altLang="en-US" sz="3200" dirty="0">
                <a:latin typeface="+mn-ea"/>
              </a:rPr>
              <a:t>、参考书目推荐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latin typeface="+mn-ea"/>
              </a:rPr>
              <a:t>6</a:t>
            </a:r>
            <a:r>
              <a:rPr lang="zh-CN" altLang="en-US" sz="3200" dirty="0">
                <a:latin typeface="+mn-ea"/>
              </a:rPr>
              <a:t>、任务讲解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006F4D-3B36-442C-8069-6A8EDB901716}"/>
              </a:ext>
            </a:extLst>
          </p:cNvPr>
          <p:cNvSpPr/>
          <p:nvPr/>
        </p:nvSpPr>
        <p:spPr>
          <a:xfrm>
            <a:off x="0" y="592954"/>
            <a:ext cx="5092508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6770F16-FF3B-4DF9-A860-1874B6268F64}"/>
              </a:ext>
            </a:extLst>
          </p:cNvPr>
          <p:cNvSpPr txBox="1"/>
          <p:nvPr/>
        </p:nvSpPr>
        <p:spPr>
          <a:xfrm>
            <a:off x="60361" y="592954"/>
            <a:ext cx="5217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算法组培训内容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331AEA-7F20-4236-963B-C910F3197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495" y="1788793"/>
            <a:ext cx="3508268" cy="4616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FEAE35B-08AD-4117-B8CF-9A8D80CB9995}"/>
              </a:ext>
            </a:extLst>
          </p:cNvPr>
          <p:cNvSpPr txBox="1"/>
          <p:nvPr/>
        </p:nvSpPr>
        <p:spPr>
          <a:xfrm flipH="1">
            <a:off x="741044" y="6405216"/>
            <a:ext cx="548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5"/>
              </a:rPr>
              <a:t>https://zhuanlan.zhihu.com/p/22266788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2468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D50B6-1FAD-4A40-88CD-83B6160F4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06DF2-9EFE-46B8-B9D7-A3EEAF62C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>
                <a:hlinkClick r:id="rId2"/>
              </a:rPr>
              <a:t>RM2021</a:t>
            </a:r>
            <a:r>
              <a:rPr lang="zh-CN" altLang="en-US" dirty="0">
                <a:hlinkClick r:id="rId2"/>
              </a:rPr>
              <a:t>思玄战队哨兵机器人介绍片</a:t>
            </a:r>
            <a:r>
              <a:rPr lang="en-US" altLang="zh-CN" dirty="0">
                <a:hlinkClick r:id="rId2"/>
              </a:rPr>
              <a:t>_</a:t>
            </a:r>
            <a:r>
              <a:rPr lang="zh-CN" altLang="en-US" dirty="0">
                <a:hlinkClick r:id="rId2"/>
              </a:rPr>
              <a:t>哔哩哔哩</a:t>
            </a:r>
            <a:r>
              <a:rPr lang="en-US" altLang="zh-CN" dirty="0">
                <a:hlinkClick r:id="rId2"/>
              </a:rPr>
              <a:t>_</a:t>
            </a:r>
            <a:r>
              <a:rPr lang="en-US" altLang="zh-CN" dirty="0" err="1">
                <a:hlinkClick r:id="rId2"/>
              </a:rPr>
              <a:t>bilibili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RoboMaster2021 【</a:t>
            </a:r>
            <a:r>
              <a:rPr lang="zh-CN" altLang="en-US" dirty="0">
                <a:hlinkClick r:id="rId3"/>
              </a:rPr>
              <a:t>技术交流活动</a:t>
            </a:r>
            <a:r>
              <a:rPr lang="en-US" altLang="zh-CN" dirty="0">
                <a:hlinkClick r:id="rId3"/>
              </a:rPr>
              <a:t>】</a:t>
            </a:r>
            <a:r>
              <a:rPr lang="zh-CN" altLang="en-US" dirty="0">
                <a:hlinkClick r:id="rId3"/>
              </a:rPr>
              <a:t>第</a:t>
            </a:r>
            <a:r>
              <a:rPr lang="en-US" altLang="zh-CN" dirty="0">
                <a:hlinkClick r:id="rId3"/>
              </a:rPr>
              <a:t>1</a:t>
            </a:r>
            <a:r>
              <a:rPr lang="zh-CN" altLang="en-US" dirty="0">
                <a:hlinkClick r:id="rId3"/>
              </a:rPr>
              <a:t>～</a:t>
            </a:r>
            <a:r>
              <a:rPr lang="en-US" altLang="zh-CN" dirty="0">
                <a:hlinkClick r:id="rId3"/>
              </a:rPr>
              <a:t>68</a:t>
            </a:r>
            <a:r>
              <a:rPr lang="zh-CN" altLang="en-US" dirty="0">
                <a:hlinkClick r:id="rId3"/>
              </a:rPr>
              <a:t>场 视频合集</a:t>
            </a:r>
            <a:r>
              <a:rPr lang="en-US" altLang="zh-CN" dirty="0">
                <a:hlinkClick r:id="rId3"/>
              </a:rPr>
              <a:t>_</a:t>
            </a:r>
            <a:r>
              <a:rPr lang="zh-CN" altLang="en-US" dirty="0">
                <a:hlinkClick r:id="rId3"/>
              </a:rPr>
              <a:t>哔哩哔哩</a:t>
            </a:r>
            <a:r>
              <a:rPr lang="en-US" altLang="zh-CN" dirty="0">
                <a:hlinkClick r:id="rId3"/>
              </a:rPr>
              <a:t>_</a:t>
            </a:r>
            <a:r>
              <a:rPr lang="en-US" altLang="zh-CN" dirty="0" err="1">
                <a:hlinkClick r:id="rId3"/>
              </a:rPr>
              <a:t>bilibili</a:t>
            </a:r>
            <a:r>
              <a:rPr lang="en-US" altLang="zh-CN" dirty="0"/>
              <a:t> P68 11</a:t>
            </a:r>
            <a:r>
              <a:rPr lang="zh-CN" altLang="en-US" dirty="0"/>
              <a:t>分</a:t>
            </a:r>
          </a:p>
        </p:txBody>
      </p:sp>
    </p:spTree>
    <p:extLst>
      <p:ext uri="{BB962C8B-B14F-4D97-AF65-F5344CB8AC3E}">
        <p14:creationId xmlns:p14="http://schemas.microsoft.com/office/powerpoint/2010/main" val="2469032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268</Words>
  <Application>Microsoft Office PowerPoint</Application>
  <PresentationFormat>宽屏</PresentationFormat>
  <Paragraphs>49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yicheng lin</dc:creator>
  <cp:lastModifiedBy>Doctor-James</cp:lastModifiedBy>
  <cp:revision>9</cp:revision>
  <dcterms:created xsi:type="dcterms:W3CDTF">2020-11-05T04:06:08Z</dcterms:created>
  <dcterms:modified xsi:type="dcterms:W3CDTF">2021-10-22T14:20:49Z</dcterms:modified>
</cp:coreProperties>
</file>

<file path=docProps/thumbnail.jpeg>
</file>